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3" r:id="rId3"/>
    <p:sldId id="277" r:id="rId4"/>
    <p:sldId id="285" r:id="rId5"/>
    <p:sldId id="286" r:id="rId6"/>
    <p:sldId id="287" r:id="rId7"/>
    <p:sldId id="288" r:id="rId8"/>
    <p:sldId id="283" r:id="rId9"/>
    <p:sldId id="284" r:id="rId10"/>
    <p:sldId id="274" r:id="rId11"/>
    <p:sldId id="266" r:id="rId12"/>
    <p:sldId id="259" r:id="rId13"/>
    <p:sldId id="260" r:id="rId14"/>
    <p:sldId id="261" r:id="rId15"/>
    <p:sldId id="262" r:id="rId16"/>
    <p:sldId id="289" r:id="rId17"/>
    <p:sldId id="291" r:id="rId18"/>
    <p:sldId id="290" r:id="rId19"/>
    <p:sldId id="265" r:id="rId20"/>
    <p:sldId id="268" r:id="rId21"/>
    <p:sldId id="271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79"/>
    <a:srgbClr val="3ACD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9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5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4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7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7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33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6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796949-F536-47E5-83D3-359ECBD6D674}" type="datetimeFigureOut">
              <a:rPr lang="ko-KR" altLang="en-US" smtClean="0"/>
              <a:t>2017-04-06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00BC61-72B8-48DC-A495-2C44FCA55D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9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182562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983345"/>
            <a:ext cx="10515600" cy="419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45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14125"/>
            <a:ext cx="9144000" cy="2518762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chemeClr val="accent4"/>
                </a:solidFill>
              </a:rPr>
              <a:t>XAML</a:t>
            </a:r>
            <a:r>
              <a:rPr lang="ko-KR" altLang="en-US" sz="5400" dirty="0" smtClean="0"/>
              <a:t>에서</a:t>
            </a:r>
            <a:r>
              <a:rPr lang="en-US" altLang="ko-KR" sz="5400" dirty="0"/>
              <a:t> </a:t>
            </a:r>
            <a:r>
              <a:rPr lang="ko-KR" altLang="en-US" sz="5400" dirty="0" smtClean="0"/>
              <a:t>중요한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ko-KR" altLang="en-US" sz="5400" dirty="0" smtClean="0"/>
              <a:t>몇 가지 키워드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6018" y="4213280"/>
            <a:ext cx="10099964" cy="1155357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Layout   Style   Template   Trigger   Converter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컨트롤의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속성값을 미리 정의한 집합 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한번에 컨트롤들의 모양을 변경할 수 있다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Style</a:t>
            </a:r>
            <a:r>
              <a:rPr lang="ko-KR" altLang="en-US" dirty="0" smtClean="0"/>
              <a:t>의 주요 개념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Key : </a:t>
            </a:r>
            <a:r>
              <a:rPr lang="ko-KR" altLang="en-US" dirty="0" smtClean="0"/>
              <a:t>스타일의 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TargetType</a:t>
            </a:r>
            <a:r>
              <a:rPr lang="en-US" altLang="ko-KR" dirty="0" smtClean="0"/>
              <a:t> : 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적용할 </a:t>
            </a:r>
            <a:r>
              <a:rPr lang="ko-KR" altLang="en-US" dirty="0" err="1" smtClean="0"/>
              <a:t>타켓의</a:t>
            </a:r>
            <a:r>
              <a:rPr lang="ko-KR" altLang="en-US" dirty="0" smtClean="0"/>
              <a:t> 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Setter : </a:t>
            </a:r>
          </a:p>
          <a:p>
            <a:pPr marL="457200" lvl="1" indent="0">
              <a:buNone/>
            </a:pPr>
            <a:r>
              <a:rPr lang="ko-KR" altLang="en-US" dirty="0" smtClean="0"/>
              <a:t>   정의할 속성과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/>
          </a:p>
          <a:p>
            <a:pPr lvl="1"/>
            <a:r>
              <a:rPr lang="en-US" altLang="ko-KR" dirty="0" err="1" smtClean="0"/>
              <a:t>BaseOn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스타일 상속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174684" y="3278793"/>
            <a:ext cx="6563645" cy="3264930"/>
            <a:chOff x="1281952" y="3108976"/>
            <a:chExt cx="6563645" cy="32649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1540" t="13943" r="41056" b="44118"/>
            <a:stretch/>
          </p:blipFill>
          <p:spPr>
            <a:xfrm>
              <a:off x="1281952" y="3108976"/>
              <a:ext cx="6563645" cy="326493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055158" y="4359180"/>
              <a:ext cx="472890" cy="1724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89630" y="4159806"/>
              <a:ext cx="472890" cy="1724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71583" y="4159806"/>
              <a:ext cx="683558" cy="1724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111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414448" y="2290129"/>
            <a:ext cx="5281684" cy="4095474"/>
            <a:chOff x="2333767" y="2563085"/>
            <a:chExt cx="5281684" cy="40954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4278" t="13172" r="35495" b="28298"/>
            <a:stretch/>
          </p:blipFill>
          <p:spPr>
            <a:xfrm>
              <a:off x="2333767" y="2563085"/>
              <a:ext cx="5281684" cy="409547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3732841" y="4378376"/>
              <a:ext cx="760782" cy="17706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63401" y="4369895"/>
              <a:ext cx="751914" cy="1724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77712" y="2589211"/>
              <a:ext cx="466879" cy="1724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Template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컨트롤의 모양을 정의하는 속성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Template</a:t>
            </a:r>
            <a:r>
              <a:rPr lang="ko-KR" altLang="en-US" dirty="0"/>
              <a:t>의 종류</a:t>
            </a:r>
            <a:endParaRPr lang="en-US" altLang="ko-KR" dirty="0"/>
          </a:p>
          <a:p>
            <a:pPr lvl="1"/>
            <a:r>
              <a:rPr lang="en-US" altLang="ko-KR" dirty="0"/>
              <a:t>Control template :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컨트롤</a:t>
            </a:r>
            <a:r>
              <a:rPr lang="en-US" altLang="ko-KR" dirty="0" smtClean="0"/>
              <a:t> </a:t>
            </a:r>
            <a:r>
              <a:rPr lang="ko-KR" altLang="en-US" dirty="0"/>
              <a:t>자체의 시각적 모양을 정의</a:t>
            </a:r>
            <a:endParaRPr lang="en-US" altLang="ko-KR" dirty="0"/>
          </a:p>
          <a:p>
            <a:pPr lvl="1"/>
            <a:r>
              <a:rPr lang="en-US" altLang="ko-KR" dirty="0"/>
              <a:t>Data template :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컨트롤이 </a:t>
            </a:r>
            <a:r>
              <a:rPr lang="ko-KR" altLang="en-US" dirty="0"/>
              <a:t>가진 데이터를 기반으로 정의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728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2142309"/>
            <a:ext cx="10515600" cy="16067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특정 조건을 만족할 때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속성값을 변경 할 수 있을까</a:t>
            </a:r>
            <a:r>
              <a:rPr lang="en-US" altLang="ko-KR" sz="3600" dirty="0" smtClean="0"/>
              <a:t>?</a:t>
            </a:r>
            <a:endParaRPr lang="ko-KR" altLang="en-US" sz="36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8200" y="3892731"/>
            <a:ext cx="10515600" cy="744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dirty="0" smtClean="0">
                <a:solidFill>
                  <a:schemeClr val="accent4"/>
                </a:solidFill>
                <a:latin typeface="+mj-lt"/>
              </a:rPr>
              <a:t>Trigger</a:t>
            </a:r>
            <a:r>
              <a:rPr lang="ko-KR" altLang="en-US" sz="4000" dirty="0" smtClean="0">
                <a:solidFill>
                  <a:schemeClr val="accent4"/>
                </a:solidFill>
                <a:latin typeface="+mj-lt"/>
              </a:rPr>
              <a:t>를 사용하자</a:t>
            </a:r>
            <a:endParaRPr lang="en-US" altLang="ko-KR" sz="4000" dirty="0" smtClean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12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Trigger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특정한 조건에 </a:t>
            </a:r>
            <a:r>
              <a:rPr lang="ko-KR" altLang="en-US" dirty="0"/>
              <a:t>반응해 자동으로 </a:t>
            </a:r>
            <a:r>
              <a:rPr lang="ko-KR" altLang="en-US" dirty="0" smtClean="0"/>
              <a:t>동작을 </a:t>
            </a:r>
            <a:r>
              <a:rPr lang="ko-KR" altLang="en-US" dirty="0"/>
              <a:t>실행하는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Trigger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Property trigger</a:t>
            </a:r>
          </a:p>
          <a:p>
            <a:pPr lvl="1"/>
            <a:r>
              <a:rPr lang="en-US" altLang="ko-KR" dirty="0" smtClean="0"/>
              <a:t>Data trigger</a:t>
            </a:r>
          </a:p>
          <a:p>
            <a:pPr lvl="1"/>
            <a:r>
              <a:rPr lang="en-US" altLang="ko-KR" dirty="0"/>
              <a:t>Event trigger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8363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Property Trigger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특정 속성이 </a:t>
            </a:r>
            <a:r>
              <a:rPr lang="ko-KR" altLang="en-US" dirty="0"/>
              <a:t>지정된 값과 일치하는 값을 가질 때 속성이 변경 </a:t>
            </a:r>
            <a:r>
              <a:rPr lang="ko-KR" altLang="en-US" dirty="0" smtClean="0"/>
              <a:t>되고 일치하지 않으면 다시 기본 값으로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918" t="36339" r="39224" b="44375"/>
          <a:stretch/>
        </p:blipFill>
        <p:spPr>
          <a:xfrm>
            <a:off x="1945788" y="3161211"/>
            <a:ext cx="8195919" cy="2160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66821" y="3640601"/>
            <a:ext cx="2092810" cy="432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14445" y="4265287"/>
            <a:ext cx="2243577" cy="432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6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Trigger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Property</a:t>
            </a:r>
            <a:r>
              <a:rPr lang="ko-KR" altLang="en-US" dirty="0" smtClean="0"/>
              <a:t>도 바인딩해서 사용할 수 있다는 점을 빼고는 </a:t>
            </a:r>
            <a:r>
              <a:rPr lang="en-US" altLang="ko-KR" dirty="0" smtClean="0"/>
              <a:t>Property trigger</a:t>
            </a:r>
            <a:r>
              <a:rPr lang="ko-KR" altLang="en-US" dirty="0" smtClean="0"/>
              <a:t>와 </a:t>
            </a:r>
            <a:r>
              <a:rPr lang="ko-KR" altLang="en-US" dirty="0" smtClean="0"/>
              <a:t>유사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MultiData</a:t>
            </a:r>
            <a:r>
              <a:rPr lang="en-US" altLang="ko-KR" dirty="0" smtClean="0"/>
              <a:t> Trigger</a:t>
            </a:r>
          </a:p>
          <a:p>
            <a:pPr lvl="1"/>
            <a:r>
              <a:rPr lang="ko-KR" altLang="en-US" dirty="0" smtClean="0"/>
              <a:t>복수개의 조건을 만족해야 할 때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5195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 Trigger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RoutedEvent</a:t>
            </a:r>
            <a:r>
              <a:rPr lang="ko-KR" altLang="en-US" dirty="0" smtClean="0"/>
              <a:t>가 발생했을 때를 조건으로 삼는다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RoudtedEvent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이벤트가 발생한 객체가 아닌 다른 객체에서 처리 가능한 이벤트의 유형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108" t="44660" r="37982" b="16276"/>
          <a:stretch/>
        </p:blipFill>
        <p:spPr>
          <a:xfrm>
            <a:off x="3193255" y="3619685"/>
            <a:ext cx="5805487" cy="3116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1573" y="3826053"/>
            <a:ext cx="2092810" cy="1744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2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 Trigger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System.Windows.Interactivity</a:t>
            </a:r>
            <a:r>
              <a:rPr lang="ko-KR" altLang="en-US" dirty="0" smtClean="0"/>
              <a:t>에 포함되어 있는</a:t>
            </a:r>
            <a:r>
              <a:rPr lang="en-US" altLang="ko-KR" dirty="0"/>
              <a:t> </a:t>
            </a:r>
            <a:r>
              <a:rPr lang="en-US" altLang="ko-KR" dirty="0" smtClean="0"/>
              <a:t>Event Trigger</a:t>
            </a:r>
          </a:p>
          <a:p>
            <a:endParaRPr lang="en-US" altLang="ko-KR" dirty="0"/>
          </a:p>
          <a:p>
            <a:pPr lvl="1"/>
            <a:r>
              <a:rPr lang="en-US" altLang="ko-KR" dirty="0" err="1" smtClean="0"/>
              <a:t>InvokeCommandAction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컨트롤에서 발생하는 임의의 이벤트를 잡기 위해 커맨드 사용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sz="100" dirty="0" smtClean="0"/>
          </a:p>
          <a:p>
            <a:pPr lvl="2"/>
            <a:r>
              <a:rPr lang="ko-KR" altLang="en-US" dirty="0" smtClean="0"/>
              <a:t>하나의 컨트롤에 여러 커맨드 등록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Items control</a:t>
            </a:r>
            <a:r>
              <a:rPr lang="ko-KR" altLang="en-US" dirty="0" smtClean="0"/>
              <a:t>의 멤버마다 커맨드 등록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이벤트가 아닌 다른 이벤트 지정 가능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4231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InvokeCommandAction</a:t>
            </a:r>
            <a:r>
              <a:rPr lang="en-US" altLang="ko-KR" dirty="0" smtClean="0"/>
              <a:t> </a:t>
            </a:r>
            <a:r>
              <a:rPr lang="ko-KR" altLang="en-US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Nuget</a:t>
            </a:r>
            <a:r>
              <a:rPr lang="ko-KR" altLang="en-US" dirty="0" smtClean="0"/>
              <a:t>에서 설치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4400" dirty="0" smtClean="0"/>
          </a:p>
          <a:p>
            <a:r>
              <a:rPr lang="en-US" altLang="ko-KR" dirty="0" err="1" smtClean="0"/>
              <a:t>Xaml</a:t>
            </a:r>
            <a:r>
              <a:rPr lang="ko-KR" altLang="en-US" dirty="0"/>
              <a:t> </a:t>
            </a:r>
            <a:r>
              <a:rPr lang="ko-KR" altLang="en-US" dirty="0" smtClean="0"/>
              <a:t>네임스페이스에 아래 내용 추가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  <a:ea typeface="Menlo"/>
            </a:endParaRPr>
          </a:p>
          <a:p>
            <a:pPr lvl="1"/>
            <a:r>
              <a:rPr lang="ko-KR" altLang="ko-KR" sz="2000" dirty="0" smtClean="0">
                <a:latin typeface="Consolas" panose="020B0609020204030204" pitchFamily="49" charset="0"/>
                <a:ea typeface="Menlo"/>
              </a:rPr>
              <a:t>xmlns:</a:t>
            </a:r>
            <a:r>
              <a:rPr lang="ko-KR" altLang="ko-KR" sz="2000" dirty="0" smtClean="0">
                <a:solidFill>
                  <a:srgbClr val="C00000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ko-KR" altLang="ko-KR" sz="2000" dirty="0">
                <a:latin typeface="Consolas" panose="020B0609020204030204" pitchFamily="49" charset="0"/>
                <a:ea typeface="Menlo"/>
              </a:rPr>
              <a:t>="http://schemas.microsoft.com/expression/2010/interactivity"</a:t>
            </a:r>
            <a:r>
              <a:rPr lang="ko-KR" altLang="ko-KR" sz="1100" dirty="0"/>
              <a:t> </a:t>
            </a:r>
            <a:endParaRPr lang="en-US" altLang="ko-KR" dirty="0"/>
          </a:p>
          <a:p>
            <a:r>
              <a:rPr lang="ko-KR" altLang="en-US" dirty="0" smtClean="0">
                <a:latin typeface="Arial" panose="020B0604020202020204" pitchFamily="34" charset="0"/>
              </a:rPr>
              <a:t>버튼에 이벤트 추가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33" t="27273" r="46017" b="65304"/>
          <a:stretch/>
        </p:blipFill>
        <p:spPr>
          <a:xfrm>
            <a:off x="1334530" y="2475736"/>
            <a:ext cx="8157650" cy="612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039" t="70463" r="54050" b="16696"/>
          <a:stretch/>
        </p:blipFill>
        <p:spPr>
          <a:xfrm>
            <a:off x="1334530" y="4591563"/>
            <a:ext cx="6778304" cy="12817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62896" y="4786183"/>
            <a:ext cx="180000" cy="18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53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8040" y="522510"/>
            <a:ext cx="8195919" cy="4596300"/>
            <a:chOff x="2131422" y="574762"/>
            <a:chExt cx="8195919" cy="45963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0919" t="29749" r="33967" b="22778"/>
            <a:stretch/>
          </p:blipFill>
          <p:spPr>
            <a:xfrm>
              <a:off x="2131422" y="574762"/>
              <a:ext cx="8195919" cy="45963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66606" y="3801288"/>
              <a:ext cx="2899954" cy="22206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1"/>
          <p:cNvSpPr txBox="1">
            <a:spLocks/>
          </p:cNvSpPr>
          <p:nvPr/>
        </p:nvSpPr>
        <p:spPr>
          <a:xfrm>
            <a:off x="0" y="5445385"/>
            <a:ext cx="12192000" cy="12166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/>
              <a:t>서로 다른 타입이면 사용할 수 없는 건가</a:t>
            </a:r>
            <a:r>
              <a:rPr lang="en-US" altLang="ko-KR" sz="3600" dirty="0" smtClean="0"/>
              <a:t>?</a:t>
            </a:r>
          </a:p>
          <a:p>
            <a:pPr algn="ctr"/>
            <a:r>
              <a:rPr lang="en-US" altLang="ko-KR" sz="3600" dirty="0" smtClean="0">
                <a:solidFill>
                  <a:schemeClr val="accent4"/>
                </a:solidFill>
              </a:rPr>
              <a:t>Converter</a:t>
            </a:r>
            <a:r>
              <a:rPr lang="ko-KR" altLang="en-US" sz="3600" dirty="0" smtClean="0"/>
              <a:t>를 사용하면 돼</a:t>
            </a:r>
            <a:r>
              <a:rPr lang="en-US" altLang="ko-KR" sz="3600" dirty="0" smtClean="0"/>
              <a:t>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487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983345"/>
            <a:ext cx="10661073" cy="472225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Panel </a:t>
            </a:r>
            <a:r>
              <a:rPr lang="ko-KR" altLang="en-US" dirty="0" smtClean="0"/>
              <a:t>요소의 자식 컬렉션에 속한 멤버를 측정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정렬하는 프로세스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Panel </a:t>
            </a:r>
          </a:p>
          <a:p>
            <a:pPr lvl="1"/>
            <a:r>
              <a:rPr lang="en-US" altLang="ko-KR" dirty="0" smtClean="0"/>
              <a:t>Layout</a:t>
            </a:r>
            <a:r>
              <a:rPr lang="ko-KR" altLang="en-US" dirty="0" smtClean="0"/>
              <a:t>을 제공하는 모든 요소의 기본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Panel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2"/>
            <a:r>
              <a:rPr lang="en-US" altLang="ko-KR" sz="2200" dirty="0" smtClean="0"/>
              <a:t>Canvas</a:t>
            </a:r>
          </a:p>
          <a:p>
            <a:pPr lvl="2"/>
            <a:r>
              <a:rPr lang="en-US" altLang="ko-KR" sz="2200" dirty="0" smtClean="0"/>
              <a:t>Grid</a:t>
            </a:r>
          </a:p>
          <a:p>
            <a:pPr lvl="2"/>
            <a:r>
              <a:rPr lang="en-US" altLang="ko-KR" sz="2200" dirty="0" smtClean="0"/>
              <a:t>Dock Panel</a:t>
            </a:r>
          </a:p>
          <a:p>
            <a:pPr lvl="2"/>
            <a:r>
              <a:rPr lang="en-US" altLang="ko-KR" sz="2200" dirty="0" smtClean="0"/>
              <a:t>Stack Panel</a:t>
            </a:r>
          </a:p>
          <a:p>
            <a:pPr lvl="2"/>
            <a:r>
              <a:rPr lang="en-US" altLang="ko-KR" sz="2200" dirty="0" smtClean="0"/>
              <a:t>Wrap Panel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762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Converter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983345"/>
            <a:ext cx="10515600" cy="419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서로 다른 타입 사이의 바인딩을 처리하기 위해 사용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바인딩 된 데이터를 조정하거나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대체한다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IValueConverter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Convert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 : </a:t>
            </a:r>
          </a:p>
          <a:p>
            <a:pPr marL="457200" lvl="1" indent="0"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소스의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property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타입을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대상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property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타입으로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ConvertBack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 :</a:t>
            </a:r>
          </a:p>
          <a:p>
            <a:pPr marL="457200" lvl="1" indent="0"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대상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property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타입을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소스의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property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타입으로 변환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596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Converter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사용방법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983345"/>
            <a:ext cx="10515600" cy="419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+mn-ea"/>
                <a:cs typeface="함초롬돋움" panose="020B0604000101010101" pitchFamily="50" charset="-127"/>
              </a:rPr>
              <a:t>IvalueConverter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 상속받아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Converter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 </a:t>
            </a:r>
            <a:r>
              <a:rPr lang="ko-KR" altLang="en-US" dirty="0" smtClean="0">
                <a:latin typeface="+mn-ea"/>
                <a:cs typeface="함초롬돋움" panose="020B0604000101010101" pitchFamily="50" charset="-127"/>
              </a:rPr>
              <a:t>만든다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lvl="1"/>
            <a:endParaRPr lang="en-US" altLang="ko-KR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001" t="42658" r="34119" b="24231"/>
          <a:stretch/>
        </p:blipFill>
        <p:spPr>
          <a:xfrm>
            <a:off x="1362941" y="2523561"/>
            <a:ext cx="9305059" cy="32799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96141" y="2963576"/>
            <a:ext cx="763649" cy="244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96141" y="4947985"/>
            <a:ext cx="1118059" cy="2442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Converter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사용방법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983345"/>
            <a:ext cx="10515600" cy="419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Resource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에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Converter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latin typeface="+mn-ea"/>
                <a:cs typeface="함초롬돋움" panose="020B0604000101010101" pitchFamily="50" charset="-127"/>
              </a:rPr>
              <a:t>추가한다</a:t>
            </a:r>
            <a:endParaRPr lang="en-US" altLang="ko-KR" dirty="0" smtClean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dirty="0" err="1">
                <a:latin typeface="+mn-ea"/>
                <a:cs typeface="함초롬돋움" panose="020B0604000101010101" pitchFamily="50" charset="-127"/>
              </a:rPr>
              <a:t>Xaml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에서 바인딩 대상에게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Converter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 추가한다</a:t>
            </a:r>
          </a:p>
          <a:p>
            <a:endParaRPr lang="ko-KR" altLang="en-US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3259" t="37133" r="34222" b="57686"/>
          <a:stretch/>
        </p:blipFill>
        <p:spPr>
          <a:xfrm>
            <a:off x="1178573" y="2468202"/>
            <a:ext cx="9295463" cy="49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7055" t="46263" r="34283" b="50917"/>
          <a:stretch/>
        </p:blipFill>
        <p:spPr>
          <a:xfrm>
            <a:off x="1178574" y="3574469"/>
            <a:ext cx="9267754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Canvas</a:t>
            </a:r>
          </a:p>
          <a:p>
            <a:pPr lvl="1"/>
            <a:r>
              <a:rPr lang="ko-KR" altLang="en-US" b="1" dirty="0" smtClean="0">
                <a:latin typeface="+mn-ea"/>
              </a:rPr>
              <a:t>좌표</a:t>
            </a:r>
            <a:r>
              <a:rPr lang="ko-KR" altLang="en-US" dirty="0" smtClean="0">
                <a:latin typeface="+mn-ea"/>
              </a:rPr>
              <a:t>를 사용해 자식요소를 배치할 수 있는 영역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</a:t>
            </a:r>
            <a:r>
              <a:rPr lang="ko-KR" altLang="en-US" dirty="0"/>
              <a:t>의 요소 </a:t>
            </a:r>
            <a:r>
              <a:rPr lang="en-US" altLang="ko-KR" dirty="0"/>
              <a:t>- </a:t>
            </a:r>
            <a:r>
              <a:rPr lang="en-US" altLang="ko-KR" dirty="0">
                <a:latin typeface="+mn-ea"/>
              </a:rPr>
              <a:t>Canvas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727" t="29651" r="15151" b="58511"/>
          <a:stretch/>
        </p:blipFill>
        <p:spPr>
          <a:xfrm>
            <a:off x="1101436" y="2898347"/>
            <a:ext cx="10446328" cy="11727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85776" y="3467249"/>
            <a:ext cx="1648805" cy="167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14293" y="3467249"/>
            <a:ext cx="2414017" cy="1676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46760" y="3159472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좌표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242" y="3159471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크기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8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Grid</a:t>
            </a:r>
          </a:p>
          <a:p>
            <a:pPr lvl="1"/>
            <a:r>
              <a:rPr lang="ko-KR" altLang="en-US" b="1" dirty="0">
                <a:latin typeface="+mn-ea"/>
              </a:rPr>
              <a:t>열</a:t>
            </a:r>
            <a:r>
              <a:rPr lang="ko-KR" altLang="en-US" dirty="0">
                <a:latin typeface="+mn-ea"/>
              </a:rPr>
              <a:t>과 </a:t>
            </a:r>
            <a:r>
              <a:rPr lang="ko-KR" altLang="en-US" b="1" dirty="0">
                <a:latin typeface="+mn-ea"/>
              </a:rPr>
              <a:t>행</a:t>
            </a:r>
            <a:r>
              <a:rPr lang="ko-KR" altLang="en-US" dirty="0">
                <a:latin typeface="+mn-ea"/>
              </a:rPr>
              <a:t>으로 구성되는 표 영역</a:t>
            </a:r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Panel</a:t>
            </a:r>
            <a:r>
              <a:rPr lang="ko-KR" altLang="en-US" dirty="0" smtClean="0"/>
              <a:t>의 요소 </a:t>
            </a:r>
            <a:r>
              <a:rPr lang="en-US" altLang="ko-KR" dirty="0" smtClean="0"/>
              <a:t>- </a:t>
            </a:r>
            <a:r>
              <a:rPr lang="en-US" altLang="ko-KR" dirty="0" smtClean="0">
                <a:latin typeface="+mn-ea"/>
              </a:rPr>
              <a:t>Grid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7727" t="59951" r="15151" b="17672"/>
          <a:stretch/>
        </p:blipFill>
        <p:spPr>
          <a:xfrm>
            <a:off x="1101436" y="2851871"/>
            <a:ext cx="10446328" cy="22167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16195" y="3599054"/>
            <a:ext cx="341737" cy="3386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57932" y="3614481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비율로 배분할 때 </a:t>
            </a:r>
            <a:r>
              <a:rPr lang="en-US" altLang="ko-KR" sz="1400" dirty="0" smtClean="0">
                <a:solidFill>
                  <a:srgbClr val="C00000"/>
                </a:solidFill>
              </a:rPr>
              <a:t>* </a:t>
            </a:r>
            <a:r>
              <a:rPr lang="ko-KR" altLang="en-US" sz="1400" dirty="0" smtClean="0">
                <a:solidFill>
                  <a:srgbClr val="C00000"/>
                </a:solidFill>
              </a:rPr>
              <a:t>사용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64443" y="4089367"/>
            <a:ext cx="1775254" cy="2025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22075" y="4031703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행과 열의 번호로 위치 지정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9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Stack Panel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자식 요소를 수직이나 수평으로 </a:t>
            </a:r>
            <a:r>
              <a:rPr lang="ko-KR" altLang="en-US" b="1" dirty="0" smtClean="0">
                <a:latin typeface="+mn-ea"/>
              </a:rPr>
              <a:t>나열</a:t>
            </a:r>
            <a:endParaRPr lang="en-US" altLang="ko-KR" b="1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ko-KR" altLang="en-US" dirty="0" smtClean="0"/>
              <a:t>요소 </a:t>
            </a:r>
            <a:r>
              <a:rPr lang="en-US" altLang="ko-KR" dirty="0" smtClean="0"/>
              <a:t>– Stack Panel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7728" t="28013" r="15114" b="44713"/>
          <a:stretch/>
        </p:blipFill>
        <p:spPr>
          <a:xfrm>
            <a:off x="1101436" y="2851871"/>
            <a:ext cx="10453254" cy="2701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728" t="55077" r="44886" b="11007"/>
          <a:stretch/>
        </p:blipFill>
        <p:spPr>
          <a:xfrm>
            <a:off x="6300354" y="3345276"/>
            <a:ext cx="5008419" cy="3359717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9310251" y="3725475"/>
            <a:ext cx="0" cy="7924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434771" y="5537488"/>
            <a:ext cx="1816271" cy="21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17125" y="3411179"/>
            <a:ext cx="1394304" cy="1722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59832" y="3343431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수직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17125" y="4271467"/>
            <a:ext cx="1533734" cy="1722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94316" y="420268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C00000"/>
                </a:solidFill>
              </a:rPr>
              <a:t>수평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4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Wrap Panel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자식 요소의 크기가 커지면 자동으로 다음 줄에 배치</a:t>
            </a:r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ko-KR" altLang="en-US" dirty="0" smtClean="0"/>
              <a:t>요소 </a:t>
            </a:r>
            <a:r>
              <a:rPr lang="en-US" altLang="ko-KR" dirty="0" smtClean="0"/>
              <a:t>– Wrap Panel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2931"/>
            <a:ext cx="5533946" cy="2707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99" y="3302931"/>
            <a:ext cx="4132748" cy="2715805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680364" y="4447309"/>
            <a:ext cx="1011381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Dock Panel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자식 요소의 위치를 </a:t>
            </a:r>
            <a:r>
              <a:rPr lang="en-US" altLang="ko-KR" dirty="0" smtClean="0">
                <a:latin typeface="+mn-ea"/>
              </a:rPr>
              <a:t>Dock</a:t>
            </a:r>
            <a:r>
              <a:rPr lang="ko-KR" altLang="en-US" dirty="0" smtClean="0">
                <a:latin typeface="+mn-ea"/>
              </a:rPr>
              <a:t>의 속성과 자식요소의 상대적인 순서가 결정</a:t>
            </a:r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Panel</a:t>
            </a:r>
            <a:r>
              <a:rPr lang="ko-KR" altLang="en-US" dirty="0"/>
              <a:t>의 </a:t>
            </a:r>
            <a:r>
              <a:rPr lang="ko-KR" altLang="en-US" dirty="0" smtClean="0"/>
              <a:t>요소 </a:t>
            </a:r>
            <a:r>
              <a:rPr lang="en-US" altLang="ko-KR" dirty="0" smtClean="0"/>
              <a:t>– Dock Panel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7765" t="33658" r="15189" b="27455"/>
          <a:stretch/>
        </p:blipFill>
        <p:spPr>
          <a:xfrm>
            <a:off x="1101436" y="2852822"/>
            <a:ext cx="10432473" cy="3852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7879" t="53706" r="44924" b="12426"/>
          <a:stretch/>
        </p:blipFill>
        <p:spPr>
          <a:xfrm>
            <a:off x="7107381" y="3350028"/>
            <a:ext cx="4973782" cy="33549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03573" y="36163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1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6360" y="37860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2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58576" y="4295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2636" y="42958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53053" y="64024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4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27852" y="42958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67160" y="4308046"/>
            <a:ext cx="1872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디폴트 값</a:t>
            </a:r>
            <a:r>
              <a:rPr lang="en-US" altLang="ko-KR" sz="1400" dirty="0">
                <a:solidFill>
                  <a:srgbClr val="C00000"/>
                </a:solidFill>
                <a:latin typeface="+mn-ea"/>
              </a:rPr>
              <a:t> </a:t>
            </a:r>
            <a:endParaRPr lang="en-US" altLang="ko-KR" sz="1400" dirty="0" smtClean="0">
              <a:solidFill>
                <a:srgbClr val="C00000"/>
              </a:solidFill>
              <a:latin typeface="+mn-ea"/>
            </a:endParaRPr>
          </a:p>
          <a:p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lastChildFill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 = "True"</a:t>
            </a:r>
            <a:endParaRPr lang="ko-KR" altLang="en-US" sz="1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1927" y="3411179"/>
            <a:ext cx="1332000" cy="2051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11647" y="316095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</a:rPr>
              <a:t>Dock </a:t>
            </a:r>
            <a:r>
              <a:rPr lang="ko-KR" altLang="en-US" sz="1400" dirty="0" smtClean="0">
                <a:solidFill>
                  <a:srgbClr val="C00000"/>
                </a:solidFill>
              </a:rPr>
              <a:t>속성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9779" y="33661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1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9779" y="38778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9779" y="43895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9779" y="49175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4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9779" y="54456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5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9779" y="59517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6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2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Margin : </a:t>
            </a:r>
            <a:r>
              <a:rPr lang="ko-KR" altLang="en-US" dirty="0" smtClean="0"/>
              <a:t>외부 여백</a:t>
            </a:r>
            <a:r>
              <a:rPr lang="en-US" altLang="ko-KR" dirty="0" smtClean="0"/>
              <a:t>. </a:t>
            </a:r>
            <a:r>
              <a:rPr lang="ko-KR" altLang="en-US" dirty="0" smtClean="0"/>
              <a:t>컨트롤과 부모 사이의 간격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Padding : </a:t>
            </a:r>
            <a:r>
              <a:rPr lang="ko-KR" altLang="en-US" dirty="0" smtClean="0"/>
              <a:t>내부 여백</a:t>
            </a:r>
            <a:r>
              <a:rPr lang="en-US" altLang="ko-KR" dirty="0" smtClean="0"/>
              <a:t>. </a:t>
            </a:r>
            <a:r>
              <a:rPr lang="ko-KR" altLang="en-US" dirty="0" smtClean="0"/>
              <a:t>컨트롤과 내용 사이의 간격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Margin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Padding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89" y="3783158"/>
            <a:ext cx="4331711" cy="23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여백 지정 순서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좌 </a:t>
            </a:r>
            <a:r>
              <a:rPr lang="en-US" altLang="ko-KR" dirty="0" smtClean="0">
                <a:latin typeface="+mn-ea"/>
              </a:rPr>
              <a:t>-&gt; </a:t>
            </a:r>
            <a:r>
              <a:rPr lang="ko-KR" altLang="en-US" dirty="0" smtClean="0">
                <a:latin typeface="+mn-ea"/>
              </a:rPr>
              <a:t>상 </a:t>
            </a:r>
            <a:r>
              <a:rPr lang="en-US" altLang="ko-KR" dirty="0" smtClean="0">
                <a:latin typeface="+mn-ea"/>
              </a:rPr>
              <a:t>-&gt; </a:t>
            </a:r>
            <a:r>
              <a:rPr lang="ko-KR" altLang="en-US" dirty="0" smtClean="0">
                <a:latin typeface="+mn-ea"/>
              </a:rPr>
              <a:t>우 </a:t>
            </a:r>
            <a:r>
              <a:rPr lang="en-US" altLang="ko-KR" dirty="0" smtClean="0">
                <a:latin typeface="+mn-ea"/>
              </a:rPr>
              <a:t>-&gt; </a:t>
            </a:r>
            <a:r>
              <a:rPr lang="ko-KR" altLang="en-US" dirty="0" smtClean="0">
                <a:latin typeface="+mn-ea"/>
              </a:rPr>
              <a:t>하</a:t>
            </a:r>
            <a:endParaRPr lang="en-US" altLang="ko-KR" dirty="0" smtClean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Margin(OR Padding)="10, 20, 30, 40</a:t>
            </a:r>
            <a:r>
              <a:rPr lang="en-US" altLang="ko-KR" dirty="0" smtClean="0">
                <a:latin typeface="+mn-ea"/>
              </a:rPr>
              <a:t>"</a:t>
            </a:r>
          </a:p>
          <a:p>
            <a:pPr lvl="2"/>
            <a:r>
              <a:rPr lang="ko-KR" altLang="en-US" dirty="0" smtClean="0">
                <a:latin typeface="+mn-ea"/>
              </a:rPr>
              <a:t>왼쪽 여백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10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위쪽 </a:t>
            </a:r>
            <a:r>
              <a:rPr lang="ko-KR" altLang="en-US" dirty="0" smtClean="0">
                <a:latin typeface="+mn-ea"/>
              </a:rPr>
              <a:t>여백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20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 </a:t>
            </a:r>
            <a:r>
              <a:rPr lang="ko-KR" altLang="en-US" dirty="0" smtClean="0">
                <a:latin typeface="+mn-ea"/>
              </a:rPr>
              <a:t>여백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30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아래쪽여백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40</a:t>
            </a:r>
          </a:p>
          <a:p>
            <a:pPr lvl="2"/>
            <a:endParaRPr lang="ko-KR" altLang="en-US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Margin(OR Padding)="10, </a:t>
            </a:r>
            <a:r>
              <a:rPr lang="en-US" altLang="ko-KR" dirty="0" smtClean="0">
                <a:latin typeface="+mn-ea"/>
              </a:rPr>
              <a:t>20"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</a:rPr>
              <a:t>좌우 여백 </a:t>
            </a:r>
            <a:r>
              <a:rPr lang="ko-KR" altLang="en-US" dirty="0">
                <a:latin typeface="+mn-ea"/>
              </a:rPr>
              <a:t>각각 </a:t>
            </a:r>
            <a:r>
              <a:rPr lang="en-US" altLang="ko-KR" dirty="0">
                <a:latin typeface="+mn-ea"/>
              </a:rPr>
              <a:t>10, </a:t>
            </a:r>
            <a:r>
              <a:rPr lang="ko-KR" altLang="en-US" dirty="0">
                <a:latin typeface="+mn-ea"/>
              </a:rPr>
              <a:t>상하 </a:t>
            </a:r>
            <a:r>
              <a:rPr lang="ko-KR" altLang="en-US" dirty="0" smtClean="0">
                <a:latin typeface="+mn-ea"/>
              </a:rPr>
              <a:t>여백 </a:t>
            </a:r>
            <a:r>
              <a:rPr lang="ko-KR" altLang="en-US" dirty="0">
                <a:latin typeface="+mn-ea"/>
              </a:rPr>
              <a:t>각각 </a:t>
            </a:r>
            <a:r>
              <a:rPr lang="en-US" altLang="ko-KR" dirty="0" smtClean="0">
                <a:latin typeface="+mn-ea"/>
              </a:rPr>
              <a:t>20</a:t>
            </a:r>
          </a:p>
          <a:p>
            <a:pPr lvl="2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Margin(OR </a:t>
            </a:r>
            <a:r>
              <a:rPr lang="en-US" altLang="ko-KR" dirty="0">
                <a:latin typeface="+mn-ea"/>
              </a:rPr>
              <a:t>Padding)="</a:t>
            </a:r>
            <a:r>
              <a:rPr lang="en-US" altLang="ko-KR" dirty="0" smtClean="0">
                <a:latin typeface="+mn-ea"/>
              </a:rPr>
              <a:t>20"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상하좌우 </a:t>
            </a:r>
            <a:r>
              <a:rPr lang="ko-KR" altLang="en-US" dirty="0" smtClean="0">
                <a:latin typeface="+mn-ea"/>
              </a:rPr>
              <a:t>여백 </a:t>
            </a:r>
            <a:r>
              <a:rPr lang="ko-KR" altLang="en-US" dirty="0">
                <a:latin typeface="+mn-ea"/>
              </a:rPr>
              <a:t>각각 </a:t>
            </a:r>
            <a:r>
              <a:rPr lang="en-US" altLang="ko-KR" dirty="0" smtClean="0">
                <a:latin typeface="+mn-ea"/>
              </a:rPr>
              <a:t>20</a:t>
            </a:r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Margin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Padding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514</Words>
  <Application>Microsoft Office PowerPoint</Application>
  <PresentationFormat>와이드스크린</PresentationFormat>
  <Paragraphs>138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Menlo</vt:lpstr>
      <vt:lpstr>함초롬돋움</vt:lpstr>
      <vt:lpstr>Arial</vt:lpstr>
      <vt:lpstr>Consolas</vt:lpstr>
      <vt:lpstr>Office 테마</vt:lpstr>
      <vt:lpstr>XAML에서 중요한 몇 가지 키워드</vt:lpstr>
      <vt:lpstr>Layout</vt:lpstr>
      <vt:lpstr>Panel의 요소 - Canvas</vt:lpstr>
      <vt:lpstr>Panel의 요소 - Grid</vt:lpstr>
      <vt:lpstr>Panel의 요소 – Stack Panel</vt:lpstr>
      <vt:lpstr>Panel의 요소 – Wrap Panel</vt:lpstr>
      <vt:lpstr>Panel의 요소 – Dock Panel</vt:lpstr>
      <vt:lpstr>Margin과 Padding</vt:lpstr>
      <vt:lpstr>Margin과 Padding</vt:lpstr>
      <vt:lpstr>Style</vt:lpstr>
      <vt:lpstr>Template</vt:lpstr>
      <vt:lpstr>PowerPoint 프레젠테이션</vt:lpstr>
      <vt:lpstr>Trigger</vt:lpstr>
      <vt:lpstr>Property Trigger</vt:lpstr>
      <vt:lpstr>Data Trigger</vt:lpstr>
      <vt:lpstr>Event Trigger</vt:lpstr>
      <vt:lpstr>Event Trigger</vt:lpstr>
      <vt:lpstr>InvokeCommandAction 사용</vt:lpstr>
      <vt:lpstr>PowerPoint 프레젠테이션</vt:lpstr>
      <vt:lpstr>Converter</vt:lpstr>
      <vt:lpstr>Converter 사용방법</vt:lpstr>
      <vt:lpstr>Converter 사용방법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Style?</dc:title>
  <dc:creator>donghyun ahn</dc:creator>
  <cp:lastModifiedBy>mimoPC</cp:lastModifiedBy>
  <cp:revision>70</cp:revision>
  <dcterms:created xsi:type="dcterms:W3CDTF">2017-03-23T09:46:30Z</dcterms:created>
  <dcterms:modified xsi:type="dcterms:W3CDTF">2017-04-06T09:13:32Z</dcterms:modified>
</cp:coreProperties>
</file>